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67" r:id="rId4"/>
    <p:sldId id="268" r:id="rId5"/>
    <p:sldId id="269" r:id="rId6"/>
    <p:sldId id="270" r:id="rId7"/>
    <p:sldId id="299" r:id="rId8"/>
    <p:sldId id="272" r:id="rId9"/>
    <p:sldId id="295" r:id="rId10"/>
    <p:sldId id="296" r:id="rId11"/>
    <p:sldId id="271" r:id="rId12"/>
    <p:sldId id="273" r:id="rId13"/>
    <p:sldId id="275" r:id="rId14"/>
    <p:sldId id="276" r:id="rId15"/>
    <p:sldId id="297" r:id="rId16"/>
    <p:sldId id="278" r:id="rId17"/>
    <p:sldId id="298" r:id="rId18"/>
    <p:sldId id="279" r:id="rId19"/>
    <p:sldId id="280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302" r:id="rId31"/>
    <p:sldId id="304" r:id="rId32"/>
    <p:sldId id="303" r:id="rId33"/>
    <p:sldId id="305" r:id="rId34"/>
    <p:sldId id="26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2025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3633398229271812E-2"/>
                  <c:y val="5.61206532178897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B32-4039-BFCE-873FC21C949C}"/>
                </c:ext>
              </c:extLst>
            </c:dLbl>
            <c:dLbl>
              <c:idx val="2"/>
              <c:layout>
                <c:manualLayout>
                  <c:x val="9.6095423512204663E-3"/>
                  <c:y val="-4.48965225743120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B32-4039-BFCE-873FC21C949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0.41426769087543053</c:v>
                </c:pt>
                <c:pt idx="1">
                  <c:v>4.0300499146705117E-2</c:v>
                </c:pt>
                <c:pt idx="2">
                  <c:v>0.54543180997786433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B32-4039-BFCE-873FC21C949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2026 год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1.601590391870078E-3"/>
                  <c:y val="-6.7344783861467833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B32-4039-BFCE-873FC21C949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0.53781449544892301</c:v>
                </c:pt>
                <c:pt idx="1">
                  <c:v>5.0366349798883263E-2</c:v>
                </c:pt>
                <c:pt idx="2">
                  <c:v>0.41181915475219377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B32-4039-BFCE-873FC21C949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2027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1641350188621772E-2"/>
                  <c:y val="6.453853025311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32-4039-BFCE-873FC21C949C}"/>
                </c:ext>
              </c:extLst>
            </c:dLbl>
            <c:dLbl>
              <c:idx val="1"/>
              <c:layout>
                <c:manualLayout>
                  <c:x val="2.7227036661791416E-2"/>
                  <c:y val="-5.61206532178897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B32-4039-BFCE-873FC21C949C}"/>
                </c:ext>
              </c:extLst>
            </c:dLbl>
            <c:dLbl>
              <c:idx val="2"/>
              <c:layout>
                <c:manualLayout>
                  <c:x val="6.7266796458543693E-2"/>
                  <c:y val="-8.41809798268347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B32-4039-BFCE-873FC21C949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Лист1!$D$2:$D$4</c:f>
              <c:numCache>
                <c:formatCode>0.0%</c:formatCode>
                <c:ptCount val="3"/>
                <c:pt idx="0">
                  <c:v>0.54693758499767731</c:v>
                </c:pt>
                <c:pt idx="1">
                  <c:v>4.8371231610288806E-2</c:v>
                </c:pt>
                <c:pt idx="2">
                  <c:v>0.40469118339203386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B32-4039-BFCE-873FC21C94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ylinder"/>
        <c:axId val="131806336"/>
        <c:axId val="131807872"/>
        <c:axId val="0"/>
      </c:bar3DChart>
      <c:catAx>
        <c:axId val="131806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131807872"/>
        <c:crosses val="autoZero"/>
        <c:auto val="1"/>
        <c:lblAlgn val="ctr"/>
        <c:lblOffset val="100"/>
        <c:noMultiLvlLbl val="0"/>
      </c:catAx>
      <c:valAx>
        <c:axId val="131807872"/>
        <c:scaling>
          <c:orientation val="minMax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1318063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0.12009091491294664"/>
                  <c:y val="2.5254293948050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7C2-4287-B341-AEFCBEC6AA8B}"/>
                </c:ext>
              </c:extLst>
            </c:dLbl>
            <c:dLbl>
              <c:idx val="2"/>
              <c:layout>
                <c:manualLayout>
                  <c:x val="-9.5995273518057946E-3"/>
                  <c:y val="9.67325627717240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7C2-4287-B341-AEFCBEC6AA8B}"/>
                </c:ext>
              </c:extLst>
            </c:dLbl>
            <c:dLbl>
              <c:idx val="3"/>
              <c:layout>
                <c:manualLayout>
                  <c:x val="-2.9712515380937179E-2"/>
                  <c:y val="2.7274858411348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7C2-4287-B341-AEFCBEC6AA8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Акцизы на нефтепродукты (бензин) </c:v>
                </c:pt>
                <c:pt idx="3">
                  <c:v>Налог на имущество</c:v>
                </c:pt>
                <c:pt idx="4">
                  <c:v>Налог на землю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0.56132793177934404</c:v>
                </c:pt>
                <c:pt idx="1">
                  <c:v>3.7602582408623165E-4</c:v>
                </c:pt>
                <c:pt idx="2">
                  <c:v>7.9509293136400636E-2</c:v>
                </c:pt>
                <c:pt idx="3">
                  <c:v>5.0896804498362751E-2</c:v>
                </c:pt>
                <c:pt idx="4">
                  <c:v>0.30788994476180648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7C2-4287-B341-AEFCBEC6AA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836477987421358"/>
          <c:y val="2.6205030840950442E-2"/>
          <c:w val="0.32704402515723446"/>
          <c:h val="0.9737949691590497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0.12009091491294664"/>
                  <c:y val="2.5254293948050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2CB-4929-A664-A79E12BAD738}"/>
                </c:ext>
              </c:extLst>
            </c:dLbl>
            <c:dLbl>
              <c:idx val="2"/>
              <c:layout>
                <c:manualLayout>
                  <c:x val="-1.4421693215579671E-2"/>
                  <c:y val="2.9387778910256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2CB-4929-A664-A79E12BAD738}"/>
                </c:ext>
              </c:extLst>
            </c:dLbl>
            <c:dLbl>
              <c:idx val="3"/>
              <c:layout>
                <c:manualLayout>
                  <c:x val="4.1012457388380802E-2"/>
                  <c:y val="4.1305021715820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2CB-4929-A664-A79E12BAD73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  <c:pt idx="1">
                  <c:v>доходы от оказания платных услуг и компенсации затрат государства</c:v>
                </c:pt>
                <c:pt idx="2">
                  <c:v>остальные неналоговые доходы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0.64786703211750651</c:v>
                </c:pt>
                <c:pt idx="1">
                  <c:v>0.34686204230796264</c:v>
                </c:pt>
                <c:pt idx="2">
                  <c:v>5.2709255745308874E-3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2CB-4929-A664-A79E12BAD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r"/>
      <c:legendEntry>
        <c:idx val="0"/>
        <c:txPr>
          <a:bodyPr/>
          <a:lstStyle/>
          <a:p>
            <a:pPr>
              <a:defRPr sz="1400" baseline="0">
                <a:latin typeface="Calibri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aseline="0">
                <a:latin typeface="Calibri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 baseline="0">
                <a:latin typeface="Calibri" pitchFamily="34" charset="0"/>
              </a:defRPr>
            </a:pPr>
            <a:endParaRPr lang="ru-RU"/>
          </a:p>
        </c:txPr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0.12009091491294664"/>
                  <c:y val="2.5254293948050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EBF-47E8-A41B-BCE729198235}"/>
                </c:ext>
              </c:extLst>
            </c:dLbl>
            <c:dLbl>
              <c:idx val="2"/>
              <c:layout>
                <c:manualLayout>
                  <c:x val="-9.5995273518058016E-3"/>
                  <c:y val="9.67325627717240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EBF-47E8-A41B-BCE729198235}"/>
                </c:ext>
              </c:extLst>
            </c:dLbl>
            <c:dLbl>
              <c:idx val="3"/>
              <c:layout>
                <c:manualLayout>
                  <c:x val="-2.9712515380937179E-2"/>
                  <c:y val="2.72748584113482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EBF-47E8-A41B-BCE72919823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безвозмездные поступления от других бюджетов</c:v>
                </c:pt>
                <c:pt idx="1">
                  <c:v>прочие 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0.99831236336634177</c:v>
                </c:pt>
                <c:pt idx="1">
                  <c:v>1.687636633658225E-3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EBF-47E8-A41B-BCE7291982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400" baseline="0">
                <a:latin typeface="Calibri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aseline="0">
                <a:latin typeface="Calibri" pitchFamily="34" charset="0"/>
              </a:defRPr>
            </a:pPr>
            <a:endParaRPr lang="ru-RU"/>
          </a:p>
        </c:txPr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2025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9.872407149840777E-2</c:v>
                </c:pt>
                <c:pt idx="1">
                  <c:v>3.7811298238375278E-2</c:v>
                </c:pt>
                <c:pt idx="2">
                  <c:v>0.16708928327683908</c:v>
                </c:pt>
                <c:pt idx="3">
                  <c:v>0.5683856117783771</c:v>
                </c:pt>
                <c:pt idx="4">
                  <c:v>7.1495425723600195E-2</c:v>
                </c:pt>
                <c:pt idx="5">
                  <c:v>2.4309209237716387E-3</c:v>
                </c:pt>
                <c:pt idx="6">
                  <c:v>5.4062033078904892E-2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3D-464F-A6A2-723CBBBBEDD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2026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</c:strCache>
            </c:strRef>
          </c:cat>
          <c:val>
            <c:numRef>
              <c:f>Лист1!$C$2:$C$8</c:f>
              <c:numCache>
                <c:formatCode>0.00%</c:formatCode>
                <c:ptCount val="7"/>
                <c:pt idx="0">
                  <c:v>0.1299293691869598</c:v>
                </c:pt>
                <c:pt idx="1">
                  <c:v>5.1005035460903736E-2</c:v>
                </c:pt>
                <c:pt idx="2">
                  <c:v>0.25820492006904117</c:v>
                </c:pt>
                <c:pt idx="3">
                  <c:v>0.38656273974482669</c:v>
                </c:pt>
                <c:pt idx="4">
                  <c:v>9.8378927549034809E-2</c:v>
                </c:pt>
                <c:pt idx="5">
                  <c:v>2.4788413823528411E-3</c:v>
                </c:pt>
                <c:pt idx="6">
                  <c:v>7.3438370345009815E-2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53D-464F-A6A2-723CBBBBEDD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2027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</c:strCache>
            </c:strRef>
          </c:cat>
          <c:val>
            <c:numRef>
              <c:f>Лист1!$D$2:$D$8</c:f>
              <c:numCache>
                <c:formatCode>0.00%</c:formatCode>
                <c:ptCount val="7"/>
                <c:pt idx="0">
                  <c:v>0.12847145090548009</c:v>
                </c:pt>
                <c:pt idx="1">
                  <c:v>5.1496881992217407E-2</c:v>
                </c:pt>
                <c:pt idx="2">
                  <c:v>0.25752855750357562</c:v>
                </c:pt>
                <c:pt idx="3">
                  <c:v>0.38560916250710381</c:v>
                </c:pt>
                <c:pt idx="4">
                  <c:v>0.10025539002952277</c:v>
                </c:pt>
                <c:pt idx="5">
                  <c:v>2.417603517227702E-3</c:v>
                </c:pt>
                <c:pt idx="6">
                  <c:v>7.4219201658265788E-2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53D-464F-A6A2-723CBBBBED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420928"/>
        <c:axId val="157447296"/>
      </c:barChart>
      <c:catAx>
        <c:axId val="15742092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57447296"/>
        <c:crosses val="autoZero"/>
        <c:auto val="1"/>
        <c:lblAlgn val="ctr"/>
        <c:lblOffset val="100"/>
        <c:noMultiLvlLbl val="0"/>
      </c:catAx>
      <c:valAx>
        <c:axId val="157447296"/>
        <c:scaling>
          <c:orientation val="minMax"/>
        </c:scaling>
        <c:delete val="1"/>
        <c:axPos val="b"/>
        <c:majorGridlines/>
        <c:numFmt formatCode="0.00%" sourceLinked="1"/>
        <c:majorTickMark val="out"/>
        <c:minorTickMark val="none"/>
        <c:tickLblPos val="nextTo"/>
        <c:crossAx val="15742092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973A1-EF67-45DD-A05B-0B1A00CC22C0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E3BFB-A38B-4A83-959E-84471F39D2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674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E3BFB-A38B-4A83-959E-84471F39D25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E3BFB-A38B-4A83-959E-84471F39D25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E3BFB-A38B-4A83-959E-84471F39D25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6DD83-947F-475D-A83C-2FC466F23A53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978AA-3073-41F0-B6E0-87B7DF89E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gif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1714488"/>
            <a:ext cx="4929222" cy="214314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6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786196" cy="92869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99081" y="4221088"/>
            <a:ext cx="8001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Бюджет  городского поселения-город Лиски Лискинского муниципального района Воронежской области на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2025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год и плановый период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2026-2027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годов</a:t>
            </a: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Принят Решением Совета народных депутатов городского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поселения-город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Лиски Лискинского муниципального района №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188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от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26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декабря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2024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года.</a:t>
            </a: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357694"/>
            <a:ext cx="2714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показатели бюджета на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(второй год планового периода)</a:t>
            </a:r>
            <a:endParaRPr lang="ru-RU" sz="27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</a:p>
          <a:p>
            <a:pPr lvl="0"/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>
              <a:buNone/>
            </a:pP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321 777,0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  <a:p>
            <a:pPr>
              <a:buNone/>
            </a:pP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28 458,0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pPr lvl="0">
              <a:buNone/>
            </a:pP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238 089,9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</a:t>
            </a: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Общегосударственные вопросы – </a:t>
            </a: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73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333,20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Национальная безопасность и правоохранительная деятельность – 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29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395,10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Национальная экономика – </a:t>
            </a: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147 000,70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Жилищно-коммунальное хозяйство – 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220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110,80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Культура, кинематография – </a:t>
            </a: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57 227,10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Социальная политика – 1 380,00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Физическая культура и спорт – </a:t>
            </a: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42 365,30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   Обслуживание государственного и муниципального долга– 1,0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17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Liski-322-3\Desktop\Бюджет для граждан\depositphotos_3430868-stock-photo-3d-glossy-red-arrow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1571612"/>
            <a:ext cx="42545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Герб Лиск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85728"/>
            <a:ext cx="534829" cy="63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200" dirty="0" smtClean="0"/>
              <a:t>ДОХОДЫ БЮДЖЕТА ГОРОДСКОГО ПОСЕЛЕНИЯ-</a:t>
            </a:r>
            <a:br>
              <a:rPr lang="ru-RU" sz="2200" dirty="0" smtClean="0"/>
            </a:br>
            <a:r>
              <a:rPr lang="ru-RU" sz="2200" dirty="0" smtClean="0"/>
              <a:t>ГОРОД ЛИСКИ НА </a:t>
            </a:r>
            <a:r>
              <a:rPr lang="ru-RU" sz="2200" dirty="0" smtClean="0"/>
              <a:t>2025 </a:t>
            </a:r>
            <a:r>
              <a:rPr lang="ru-RU" sz="2200" dirty="0" smtClean="0"/>
              <a:t>ГОД И ПЛАНОВЫЙ ПЕРИОД </a:t>
            </a:r>
            <a:r>
              <a:rPr lang="ru-RU" sz="2200" dirty="0" smtClean="0"/>
              <a:t>2026-2027 </a:t>
            </a:r>
            <a:r>
              <a:rPr lang="ru-RU" sz="2200" dirty="0" smtClean="0"/>
              <a:t>ГОДОВ</a:t>
            </a:r>
            <a:r>
              <a:rPr lang="ru" sz="2200" dirty="0" smtClean="0"/>
              <a:t>. 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56691897"/>
              </p:ext>
            </p:extLst>
          </p:nvPr>
        </p:nvGraphicFramePr>
        <p:xfrm>
          <a:off x="714348" y="1500174"/>
          <a:ext cx="792961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534829" cy="63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налоговых доходов бюджета в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98799927"/>
              </p:ext>
            </p:extLst>
          </p:nvPr>
        </p:nvGraphicFramePr>
        <p:xfrm>
          <a:off x="457200" y="1600200"/>
          <a:ext cx="7901014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534829" cy="63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неналоговых доходов бюджета в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11470764"/>
              </p:ext>
            </p:extLst>
          </p:nvPr>
        </p:nvGraphicFramePr>
        <p:xfrm>
          <a:off x="457200" y="1600200"/>
          <a:ext cx="7901014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Безвозмездные поступления в бюджет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48673586"/>
              </p:ext>
            </p:extLst>
          </p:nvPr>
        </p:nvGraphicFramePr>
        <p:xfrm>
          <a:off x="457200" y="1600200"/>
          <a:ext cx="7901014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на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и 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плановый период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2026-2027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годов</a:t>
            </a:r>
            <a:endParaRPr lang="ru-RU" sz="24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647808949"/>
              </p:ext>
            </p:extLst>
          </p:nvPr>
        </p:nvGraphicFramePr>
        <p:xfrm>
          <a:off x="642910" y="1397000"/>
          <a:ext cx="8215370" cy="4818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В городском поселении-город Лиски в 2024 году планируется к реализации тринадцать муниципальных программ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>
            <a:off x="357158" y="1928802"/>
            <a:ext cx="4357718" cy="4500594"/>
          </a:xfrm>
          <a:prstGeom prst="rightArrow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071810"/>
            <a:ext cx="3714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Главная стратегическая цель развития городского поселения-город Лиски -повышение качества жизни населения на основе максимального раскрытия социально -экономического потенциала города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26348" y="1469146"/>
            <a:ext cx="2536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Приоритеты развития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1928802"/>
            <a:ext cx="339178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благоприятной среды жизнеобеспечения населения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условий для успешной самореализации граждан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благоприятного хозяйственного климата для ведения бизнеса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довлетворение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потребностей населения в тех или иных ценностях материальной и духовной культуры</a:t>
            </a:r>
          </a:p>
          <a:p>
            <a:pPr lvl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5-конечная звезда 12"/>
          <p:cNvSpPr/>
          <p:nvPr/>
        </p:nvSpPr>
        <p:spPr>
          <a:xfrm>
            <a:off x="5024925" y="1985946"/>
            <a:ext cx="288602" cy="207474"/>
          </a:xfrm>
          <a:prstGeom prst="star5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5019211" y="2918530"/>
            <a:ext cx="288602" cy="207474"/>
          </a:xfrm>
          <a:prstGeom prst="star5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5037746" y="3739792"/>
            <a:ext cx="288602" cy="207474"/>
          </a:xfrm>
          <a:prstGeom prst="star5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5019211" y="4821593"/>
            <a:ext cx="288602" cy="207474"/>
          </a:xfrm>
          <a:prstGeom prst="star5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7238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Муниципальная программа – документ, увязывающий соответствующие цели и задачи социально-экономического развития города с заданными результатами и имеющимися ресурсами посредством тщательно разработанного комплекса мероприятий.</a:t>
            </a:r>
            <a:endParaRPr lang="ru-RU" sz="3200" dirty="0"/>
          </a:p>
        </p:txBody>
      </p:sp>
      <p:pic>
        <p:nvPicPr>
          <p:cNvPr id="4" name="Picture 2" descr="Герб Лис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pSp>
        <p:nvGrpSpPr>
          <p:cNvPr id="3" name="Группа 4"/>
          <p:cNvGrpSpPr/>
          <p:nvPr/>
        </p:nvGrpSpPr>
        <p:grpSpPr>
          <a:xfrm>
            <a:off x="642910" y="3714752"/>
            <a:ext cx="7501022" cy="1857388"/>
            <a:chOff x="42863" y="2205037"/>
            <a:chExt cx="9109075" cy="1857388"/>
          </a:xfrm>
        </p:grpSpPr>
        <p:sp>
          <p:nvSpPr>
            <p:cNvPr id="6" name="Овал 5"/>
            <p:cNvSpPr/>
            <p:nvPr/>
          </p:nvSpPr>
          <p:spPr>
            <a:xfrm>
              <a:off x="42863" y="2347913"/>
              <a:ext cx="1938337" cy="1673225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Программа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2184400" y="2420938"/>
              <a:ext cx="2112963" cy="611187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Подпрограмма 1</a:t>
              </a: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2184400" y="3241675"/>
              <a:ext cx="2117725" cy="619125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Подпрограмма 2,3,…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4787900" y="2205037"/>
              <a:ext cx="1512888" cy="809627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Мероприятия</a:t>
              </a:r>
            </a:p>
          </p:txBody>
        </p:sp>
        <p:sp>
          <p:nvSpPr>
            <p:cNvPr id="10" name="Овал 9"/>
            <p:cNvSpPr/>
            <p:nvPr/>
          </p:nvSpPr>
          <p:spPr>
            <a:xfrm>
              <a:off x="6757988" y="2276475"/>
              <a:ext cx="2393950" cy="1673225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Показатели эффективности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4787900" y="3208338"/>
              <a:ext cx="1512888" cy="854087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Мероприятия</a:t>
              </a:r>
            </a:p>
          </p:txBody>
        </p:sp>
        <p:cxnSp>
          <p:nvCxnSpPr>
            <p:cNvPr id="12" name="Прямая со стрелкой 11"/>
            <p:cNvCxnSpPr>
              <a:stCxn id="6" idx="6"/>
              <a:endCxn id="7" idx="1"/>
            </p:cNvCxnSpPr>
            <p:nvPr/>
          </p:nvCxnSpPr>
          <p:spPr>
            <a:xfrm flipV="1">
              <a:off x="1981200" y="2725738"/>
              <a:ext cx="203200" cy="45878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cxnSp>
        <p:cxnSp>
          <p:nvCxnSpPr>
            <p:cNvPr id="13" name="Прямая со стрелкой 12"/>
            <p:cNvCxnSpPr>
              <a:stCxn id="6" idx="6"/>
              <a:endCxn id="8" idx="1"/>
            </p:cNvCxnSpPr>
            <p:nvPr/>
          </p:nvCxnSpPr>
          <p:spPr>
            <a:xfrm>
              <a:off x="1981200" y="3184525"/>
              <a:ext cx="203200" cy="36671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cxnSp>
        <p:cxnSp>
          <p:nvCxnSpPr>
            <p:cNvPr id="14" name="Прямая со стрелкой 13"/>
            <p:cNvCxnSpPr>
              <a:stCxn id="7" idx="3"/>
              <a:endCxn id="9" idx="1"/>
            </p:cNvCxnSpPr>
            <p:nvPr/>
          </p:nvCxnSpPr>
          <p:spPr>
            <a:xfrm flipV="1">
              <a:off x="4297363" y="2609851"/>
              <a:ext cx="490537" cy="11668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cxnSp>
        <p:cxnSp>
          <p:nvCxnSpPr>
            <p:cNvPr id="15" name="Прямая со стрелкой 14"/>
            <p:cNvCxnSpPr>
              <a:stCxn id="8" idx="3"/>
              <a:endCxn id="11" idx="1"/>
            </p:cNvCxnSpPr>
            <p:nvPr/>
          </p:nvCxnSpPr>
          <p:spPr>
            <a:xfrm>
              <a:off x="4302125" y="3551238"/>
              <a:ext cx="485775" cy="8414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cxnSp>
        <p:sp>
          <p:nvSpPr>
            <p:cNvPr id="16" name="Правая фигурная скобка 15"/>
            <p:cNvSpPr/>
            <p:nvPr/>
          </p:nvSpPr>
          <p:spPr>
            <a:xfrm>
              <a:off x="6300788" y="2854325"/>
              <a:ext cx="466725" cy="515938"/>
            </a:xfrm>
            <a:prstGeom prst="rightBrac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6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1.Муниципальная программа 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«Социальная поддержка граждан»</a:t>
            </a:r>
            <a:endParaRPr lang="ru-RU" sz="32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102726"/>
              </p:ext>
            </p:extLst>
          </p:nvPr>
        </p:nvGraphicFramePr>
        <p:xfrm>
          <a:off x="1524000" y="2380520"/>
          <a:ext cx="6095999" cy="2082768"/>
        </p:xfrm>
        <a:graphic>
          <a:graphicData uri="http://schemas.openxmlformats.org/drawingml/2006/table">
            <a:tbl>
              <a:tblPr/>
              <a:tblGrid>
                <a:gridCol w="7516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895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4059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10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1200" kern="5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67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2025 год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(очередной год)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"Развитие мер социальной поддержки отдельных категорий граждан"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1 380,0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1 380,0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1 380,0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"Доплата к пенсиям муниципальных служащих"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1 380,0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1 380,0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1 380,0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2. Муниципальная программа 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«Доступная среда»</a:t>
            </a:r>
            <a:endParaRPr lang="ru-RU" sz="28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643050"/>
            <a:ext cx="6643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643042" y="5072074"/>
            <a:ext cx="6786610" cy="12858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1571604" y="285728"/>
            <a:ext cx="5929354" cy="1143008"/>
          </a:xfrm>
          <a:prstGeom prst="snip2Diag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Общая характеристика </a:t>
            </a: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городского поселения-город Лиски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643050"/>
            <a:ext cx="578647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000232" y="5000636"/>
            <a:ext cx="58579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территории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6477 га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Численность населения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01.01.2025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52089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Плотность населения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804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/кв.км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Состоит: город Лиски и хутор Калач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7166"/>
            <a:ext cx="534829" cy="63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3.Муниципальная программа «Защита населения и территории Лискинского района от чрезвычайных ситуаций, обеспечение пожарной безопасности и безопасности людей на водных объектах»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643050"/>
            <a:ext cx="66437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49977"/>
              </p:ext>
            </p:extLst>
          </p:nvPr>
        </p:nvGraphicFramePr>
        <p:xfrm>
          <a:off x="1524000" y="1767880"/>
          <a:ext cx="6095999" cy="3097522"/>
        </p:xfrm>
        <a:graphic>
          <a:graphicData uri="http://schemas.openxmlformats.org/drawingml/2006/table">
            <a:tbl>
              <a:tblPr/>
              <a:tblGrid>
                <a:gridCol w="7516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895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4059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10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1200" kern="5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67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"Гражданская защита и пожарная безопасность населения и территории Лискинского муниципального района"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27 283,1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27 783,1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28 783,1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"Содержание и обеспечение деятельности МКУ "Гражданская защита"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26 438,8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26 938,8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27 938,8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3.1.2.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"Субсидия городского поселения-город Лиски ООО "ВДПО" на содержание ДПК"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844,3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844,3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844,3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4.Муниципальная программа </a:t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«Развитие транспортной системы»</a:t>
            </a: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446034"/>
              </p:ext>
            </p:extLst>
          </p:nvPr>
        </p:nvGraphicFramePr>
        <p:xfrm>
          <a:off x="1071536" y="1567740"/>
          <a:ext cx="7286677" cy="3591327"/>
        </p:xfrm>
        <a:graphic>
          <a:graphicData uri="http://schemas.openxmlformats.org/drawingml/2006/table">
            <a:tbl>
              <a:tblPr/>
              <a:tblGrid>
                <a:gridCol w="8984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29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984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984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984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6881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1000" kern="50" dirty="0">
                        <a:latin typeface="Times New Roman"/>
                        <a:ea typeface="Arial Unicode MS"/>
                      </a:endParaRPr>
                    </a:p>
                  </a:txBody>
                  <a:tcPr marL="25004" marR="25004" marT="25004" marB="2500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1000" kern="50" dirty="0">
                        <a:latin typeface="Times New Roman"/>
                        <a:ea typeface="Arial Unicode MS"/>
                      </a:endParaRPr>
                    </a:p>
                  </a:txBody>
                  <a:tcPr marL="25004" marR="25004" marT="25004" marB="2500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1000" b="1" kern="50" dirty="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1000" kern="50" dirty="0">
                        <a:latin typeface="Times New Roman"/>
                        <a:ea typeface="Arial Unicode MS"/>
                      </a:endParaRPr>
                    </a:p>
                  </a:txBody>
                  <a:tcPr marL="25004" marR="25004" marT="25004" marB="2500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88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849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 процессных мероприятий "Развитие сети автомобильных дорог общего пользования"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77 896,9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77 817,0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77 817,0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00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"Строительство, реконструкция и капитальный ремонт дорог с асфальтобетонным покрытием на территории городского поселения  город Лиски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57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"Капитальный ремонт дорог, тротуаров, дворовых территорий и проездов к дворовым территориям"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57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"Межевание и постановка на кадастровый учет автомобильных дорог городского поселения-город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849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4.3.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"Комплекс работ по содержанию и ремонту дорог общего пользования в границах территории городского поселения-город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42 815,6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58 973,7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61 973,7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4.Муниципальная программа </a:t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«Развитие транспортной системы»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643050"/>
            <a:ext cx="66437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282492"/>
              </p:ext>
            </p:extLst>
          </p:nvPr>
        </p:nvGraphicFramePr>
        <p:xfrm>
          <a:off x="1000101" y="1635248"/>
          <a:ext cx="7143797" cy="4527552"/>
        </p:xfrm>
        <a:graphic>
          <a:graphicData uri="http://schemas.openxmlformats.org/drawingml/2006/table">
            <a:tbl>
              <a:tblPr/>
              <a:tblGrid>
                <a:gridCol w="8808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2056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08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808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808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308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10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1200" kern="5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99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5452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4.3.1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"Текущий (ямочный) ремонт, планировка и содержание  автомобильных дорог общего пользования в границах поселения, установка и замена знаков дорожного движения"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37 973,7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37 973,7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37 97,7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8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4.3.2.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"Текущий ремонт дорог, тротуаров, дворовых территорий и проездов к дворовым территориям"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1 841,8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1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4.3.3.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"Устройство ливневых канализаций"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3 000,1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18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"Обеспечение безопасности дорожного движения в городском поселении-город Лиски"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2 546,8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4 745,0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41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4.4.1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"Разметка дорожного полотна"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4 745,0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341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4.4.2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"Обустройство остановочных площадок"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2 546,8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5. Муниципальная программа </a:t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«Развитие и сохранение культуры на территории городского поселения-город Лиски»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724204"/>
              </p:ext>
            </p:extLst>
          </p:nvPr>
        </p:nvGraphicFramePr>
        <p:xfrm>
          <a:off x="642910" y="1500174"/>
          <a:ext cx="7786745" cy="4765239"/>
        </p:xfrm>
        <a:graphic>
          <a:graphicData uri="http://schemas.openxmlformats.org/drawingml/2006/table">
            <a:tbl>
              <a:tblPr/>
              <a:tblGrid>
                <a:gridCol w="9600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464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600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6008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6008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9465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23899" marR="23899" marT="23899" marB="2389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23899" marR="23899" marT="23899" marB="2389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9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900" kern="50">
                        <a:latin typeface="Times New Roman"/>
                        <a:ea typeface="Arial Unicode MS"/>
                      </a:endParaRPr>
                    </a:p>
                  </a:txBody>
                  <a:tcPr marL="23899" marR="23899" marT="23899" marB="2389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23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2025 год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(очередной год)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4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"Организация досуга и обеспечение жителей поселения услугами организаций культуры"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52 745,4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54 768,7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57 227,1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5709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"Содержание и обеспечение деятельности казенного учреждения культуры городского поселения-город Лиски "Дворец культуры"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27 821,8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28 821,8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30 321,8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58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"Организация и проведение праздничных мероприятий"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5709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"Реализация муни-ципального задания автономному учреж-дению городского поселения-город Лиски "Городской парк культуры и отдыха"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5 200,5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5 200,5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5 200,5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077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"Реализация муниципального задания автономному учреждению городского поселения-город Лиски "Лискинский музыкально-драматический театр"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6 567,4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7 067,4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7 567,4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64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"Поддержка творческой деятельности и укрепление материально-технической базы муниципальных театров"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1 212,0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1 411,7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1 393,7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58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"Реализация муниципального задания автономному учреждению городского поселения-город Лиски "Центр культурного развития"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11 073,7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11 397,3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11 873,7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6. Муниципальная программа «Формирование современной </a:t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городской среды городского поселения- город Лиски»</a:t>
            </a: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187567"/>
              </p:ext>
            </p:extLst>
          </p:nvPr>
        </p:nvGraphicFramePr>
        <p:xfrm>
          <a:off x="928662" y="1643050"/>
          <a:ext cx="7429549" cy="3727140"/>
        </p:xfrm>
        <a:graphic>
          <a:graphicData uri="http://schemas.openxmlformats.org/drawingml/2006/table">
            <a:tbl>
              <a:tblPr/>
              <a:tblGrid>
                <a:gridCol w="9160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53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60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60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604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5359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10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1200" kern="5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64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Региональный проект "Формирование комфортной городской среды"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35 312,6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285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 мероприятий по повышению уровня информирования граждан о проведении голосования по отбору общественных территорий, подлежащих благоустройству  городского поселения-город Лиски (закупка товаров, работ и услуг для муниципальных нужд)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86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"Благоустройство общественных территорий городского поселения-город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7285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"Мероприятия по благоустройству общественных территорий городского поселения-город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7. Муниципальная программа </a:t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«</a:t>
            </a:r>
            <a:r>
              <a:rPr lang="ru-RU" sz="20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Энергоэффективность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и развитие энергетики»</a:t>
            </a: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354109"/>
              </p:ext>
            </p:extLst>
          </p:nvPr>
        </p:nvGraphicFramePr>
        <p:xfrm>
          <a:off x="1043608" y="1700808"/>
          <a:ext cx="7056785" cy="3548915"/>
        </p:xfrm>
        <a:graphic>
          <a:graphicData uri="http://schemas.openxmlformats.org/drawingml/2006/table">
            <a:tbl>
              <a:tblPr/>
              <a:tblGrid>
                <a:gridCol w="8700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7646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70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700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700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785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1100" kern="50" dirty="0">
                        <a:latin typeface="Times New Roman"/>
                        <a:ea typeface="Arial Unicode MS"/>
                      </a:endParaRPr>
                    </a:p>
                  </a:txBody>
                  <a:tcPr marL="31897" marR="31897" marT="31897" marB="318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1100" kern="50" dirty="0">
                        <a:latin typeface="Times New Roman"/>
                        <a:ea typeface="Arial Unicode MS"/>
                      </a:endParaRPr>
                    </a:p>
                  </a:txBody>
                  <a:tcPr marL="31897" marR="31897" marT="31897" marB="318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9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1100" kern="50">
                        <a:latin typeface="Times New Roman"/>
                        <a:ea typeface="Arial Unicode MS"/>
                      </a:endParaRPr>
                    </a:p>
                  </a:txBody>
                  <a:tcPr marL="31897" marR="31897" marT="31897" marB="318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30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"Энергосбережение и повышение энергетической эффективности в системах наружного освещения"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13 750,0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13 750,0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13 750,0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6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"Поставка электро- энергии для нужд  уличного освещения городского поселения 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13 750,0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13 750,0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13 750,0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"Обеспечение работоспособности системы наружного освещения дорожно-уличной сети и мест общего пользования на территории городского поселения-город Лиски"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3 755,0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3 755,0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3 755,0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4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"Содержание сетей уличного освещения"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4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"Реконструкция, строительство, капитальный и текущий ремонт изношенных электрических сетей"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8. Муниципальная программа </a:t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«Развитие физической культуры и спорта»</a:t>
            </a: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040364"/>
              </p:ext>
            </p:extLst>
          </p:nvPr>
        </p:nvGraphicFramePr>
        <p:xfrm>
          <a:off x="928662" y="1571612"/>
          <a:ext cx="7715306" cy="4019892"/>
        </p:xfrm>
        <a:graphic>
          <a:graphicData uri="http://schemas.openxmlformats.org/drawingml/2006/table">
            <a:tbl>
              <a:tblPr/>
              <a:tblGrid>
                <a:gridCol w="9512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02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512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5127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512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0612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25316" marR="25316" marT="25316" marB="2531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25316" marR="25316" marT="25316" marB="2531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9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900" kern="50">
                        <a:latin typeface="Times New Roman"/>
                        <a:ea typeface="Arial Unicode MS"/>
                      </a:endParaRPr>
                    </a:p>
                  </a:txBody>
                  <a:tcPr marL="25316" marR="25316" marT="25316" marB="2531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82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71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"Комплекс мероприятий по созданию условий для развития на территории гор.  поселения-город Лиски массовой физической культуры и спорта"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27 884,0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28 884,0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30 365,3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072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"Содержание и обеспечение деятельности учреждений физической культуры и массового спорта городского поселения-город Лиски"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27 584,0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28 884,0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30 365,3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090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"Расходы на осуществление части полномочий, передаваемых в бюджет муниципального района в соответствии с заключенными соглашениями по ФК и спорту"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276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"Комплекс мероприятий по созданию условий для физкультурно-оздоровительной деятельности населения проживающего на территории городского поселения-город Лиски"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072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"Реализация муниципального задания автономному учреждению городского поселения-город Лиски "Кристалл"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1143000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9. Муниципальная программа «Управление муниципальными финансами, создание условий для эффективного и ответственного управления муниципальными финансами, повышение устойчивости бюджета городского поселения-город Лиски»</a:t>
            </a: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771191"/>
              </p:ext>
            </p:extLst>
          </p:nvPr>
        </p:nvGraphicFramePr>
        <p:xfrm>
          <a:off x="642908" y="1714488"/>
          <a:ext cx="7929619" cy="4289660"/>
        </p:xfrm>
        <a:graphic>
          <a:graphicData uri="http://schemas.openxmlformats.org/drawingml/2006/table">
            <a:tbl>
              <a:tblPr/>
              <a:tblGrid>
                <a:gridCol w="9776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188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76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7769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76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399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1100" kern="50" dirty="0">
                        <a:latin typeface="Times New Roman"/>
                        <a:ea typeface="Arial Unicode MS"/>
                      </a:endParaRPr>
                    </a:p>
                  </a:txBody>
                  <a:tcPr marL="33341" marR="33341" marT="33341" marB="3334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1100" kern="50" dirty="0">
                        <a:latin typeface="Times New Roman"/>
                        <a:ea typeface="Arial Unicode MS"/>
                      </a:endParaRPr>
                    </a:p>
                  </a:txBody>
                  <a:tcPr marL="33341" marR="33341" marT="33341" marB="3334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10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1100" kern="50">
                        <a:latin typeface="Times New Roman"/>
                        <a:ea typeface="Arial Unicode MS"/>
                      </a:endParaRPr>
                    </a:p>
                  </a:txBody>
                  <a:tcPr marL="33341" marR="33341" marT="33341" marB="3334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59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47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"Обеспечение реализации муниципальной программы"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6 646,1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6 646,1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6 646,1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0285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9.1.1.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"Финансовое обеспечение деятельности финансового отдела администрации городского поселения-город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6 646,1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6 646,1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6 646,1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7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"Повышение устойчивости бюджета поселения"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0285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9.2.1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"Управление резервным фондом администрации городского поселения-город Лиски Лискинского муниципального района Воронежской области"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0285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9.2.2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"Управление муниципальным долгом городского поселения 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1143000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10. Муниципальная программа «Муниципальное управление и гражданское общество городского поселения-город Лиски»</a:t>
            </a: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18367"/>
              </p:ext>
            </p:extLst>
          </p:nvPr>
        </p:nvGraphicFramePr>
        <p:xfrm>
          <a:off x="928662" y="1643050"/>
          <a:ext cx="7500993" cy="4353719"/>
        </p:xfrm>
        <a:graphic>
          <a:graphicData uri="http://schemas.openxmlformats.org/drawingml/2006/table">
            <a:tbl>
              <a:tblPr/>
              <a:tblGrid>
                <a:gridCol w="9248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15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248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248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248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6972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1000" kern="50" dirty="0">
                        <a:latin typeface="Times New Roman"/>
                        <a:ea typeface="Arial Unicode MS"/>
                      </a:endParaRPr>
                    </a:p>
                  </a:txBody>
                  <a:tcPr marL="24183" marR="24183" marT="24183" marB="2418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1000" kern="50" dirty="0">
                        <a:latin typeface="Times New Roman"/>
                        <a:ea typeface="Arial Unicode MS"/>
                      </a:endParaRPr>
                    </a:p>
                  </a:txBody>
                  <a:tcPr marL="24183" marR="24183" marT="24183" marB="2418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1000" b="1" kern="50" dirty="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1000" kern="50" dirty="0">
                        <a:latin typeface="Times New Roman"/>
                        <a:ea typeface="Arial Unicode MS"/>
                      </a:endParaRPr>
                    </a:p>
                  </a:txBody>
                  <a:tcPr marL="24183" marR="24183" marT="24183" marB="2418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3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88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"Функционирование главы администрации городского поселения-город Лиски"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3 758,5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3 758,5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3 758,5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88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"Содержание и обеспечение деятельности главы администрации"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3 758,5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3 758,5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3 758,5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158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"Управление в сфере функций органов администрации городского поселения-город Лиски"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24 784,1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24 784,1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24 784,1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88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"Содержание и обеспечение деятельности местной администрации"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24 784,1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24 784,1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24 784,1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4931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"Обеспечение реализации муниципальной программы администрации городского поселения-город Лиски"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36 344,5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36 844,5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37 844,5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488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10.3.1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"Финансовое обеспечение деятельности подведомственных учреждений"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36 344,5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36 844,5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37 844,5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1143000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11. Муниципальная программа «Обеспечение доступным и комфортным жильем и коммунальными услугами населения»</a:t>
            </a: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899933"/>
              </p:ext>
            </p:extLst>
          </p:nvPr>
        </p:nvGraphicFramePr>
        <p:xfrm>
          <a:off x="857224" y="1351672"/>
          <a:ext cx="7786741" cy="4459621"/>
        </p:xfrm>
        <a:graphic>
          <a:graphicData uri="http://schemas.openxmlformats.org/drawingml/2006/table">
            <a:tbl>
              <a:tblPr/>
              <a:tblGrid>
                <a:gridCol w="9600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464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600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600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6008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574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15700" marR="15700" marT="15700" marB="157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15700" marR="15700" marT="15700" marB="157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9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900" kern="50">
                        <a:latin typeface="Times New Roman"/>
                        <a:ea typeface="Arial Unicode MS"/>
                      </a:endParaRPr>
                    </a:p>
                  </a:txBody>
                  <a:tcPr marL="15700" marR="15700" marT="15700" marB="157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98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20267год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(второй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7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"Комплекс работ по благоустройству городского поселения- город Лиски"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20 788,4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17 829,3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17 829,3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7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"Мероприятия по благоустройству городского поселения- 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5 629,1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19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"Реализация муниципального задания бюджетному учреждению городского поселения-город Лиски "Коммунальное хозяйство"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19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"Реализация муниципального задания бюджетному учреждению городского поселения-город Лиски "Благоустройство города"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7 829,3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7 829,3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7 829,3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4692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"Обеспечение земельных участков, предназначенными для предоставления семьям, имеющим трех и более детей инженерной инфраструктурой в городе Лиски Лискинского муниципального района"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719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"Комплекс работ по организации сбора и вывоза бытовых отходов и мусора с территории городского поселения-город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49 678,2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82 958,2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82 958,2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719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"Реализация муниципального задания бюджетному учреждению городского поселения-город Лиски "Благоустройство города"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49 678,2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49 678,2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49 678,2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637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 процессных мероприятий "Региональная программа в области обращения с отходами,  том числе с твердыми коммунальными отходами"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33 280,0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33 280,0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1470"/>
              </a:spcAft>
              <a:defRPr/>
            </a:pPr>
            <a:r>
              <a:rPr lang="ru" spc="-5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Что такое «Бюджет для граждан»?</a:t>
            </a:r>
            <a:endParaRPr lang="ru" spc="-5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«Бюджет для граждан» познакомит Вас с положениями основного финансового документа города Лиски – решением об уточнении бюджета городского поселения город Лиски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2024 год и плановый период 2025-2026 годов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Представленная информация предназначена для широкого круга пользователей и будет интересна и полезна как студентам, педагогам, врачам, молодым семьям, так и пенсионерам и другим категориям населения, так как бюджет затрагивает интересы каждого жителя города.</a:t>
            </a:r>
          </a:p>
          <a:p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Граждане — и как налогоплательщики, и как потребители общественных благ —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</a:t>
            </a:r>
          </a:p>
          <a:p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Мы постарались в доступной и понятной для граждан форме показать основные параметры бюджета города.</a:t>
            </a:r>
          </a:p>
          <a:p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4500570"/>
            <a:ext cx="4833206" cy="2920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/>
          <a:lstStyle/>
          <a:p>
            <a:pPr algn="ctr" fontAlgn="auto">
              <a:lnSpc>
                <a:spcPts val="2328"/>
              </a:lnSpc>
              <a:spcBef>
                <a:spcPts val="0"/>
              </a:spcBef>
              <a:spcAft>
                <a:spcPts val="630"/>
              </a:spcAft>
              <a:defRPr/>
            </a:pPr>
            <a:r>
              <a:rPr lang="ru" sz="1450" b="1" dirty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                               ЗАКОН</a:t>
            </a:r>
            <a:r>
              <a:rPr lang="ru" sz="145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    ЖКХ </a:t>
            </a:r>
            <a:r>
              <a:rPr lang="ru" sz="145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Unicode MS"/>
              </a:rPr>
              <a:t>    </a:t>
            </a:r>
            <a:r>
              <a:rPr lang="ru" sz="145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Unicode MS"/>
              </a:rPr>
              <a:t>Культура       </a:t>
            </a:r>
            <a:endParaRPr lang="ru" sz="1700" dirty="0">
              <a:solidFill>
                <a:schemeClr val="bg2">
                  <a:lumMod val="50000"/>
                </a:schemeClr>
              </a:solidFill>
              <a:latin typeface="Arial Unicode MS"/>
            </a:endParaRPr>
          </a:p>
          <a:p>
            <a:pPr algn="ctr" fontAlgn="auto">
              <a:lnSpc>
                <a:spcPts val="2328"/>
              </a:lnSpc>
              <a:spcBef>
                <a:spcPts val="0"/>
              </a:spcBef>
              <a:spcAft>
                <a:spcPts val="630"/>
              </a:spcAft>
              <a:defRPr/>
            </a:pPr>
            <a:r>
              <a:rPr lang="ru" sz="1700" dirty="0">
                <a:solidFill>
                  <a:srgbClr val="00B0F0"/>
                </a:solidFill>
                <a:latin typeface="Arial Unicode MS"/>
              </a:rPr>
              <a:t>Граждане</a:t>
            </a:r>
            <a:r>
              <a:rPr lang="ru" sz="1700" dirty="0">
                <a:solidFill>
                  <a:srgbClr val="A6A6A6"/>
                </a:solidFill>
                <a:latin typeface="Arial Unicode MS"/>
              </a:rPr>
              <a:t>      </a:t>
            </a:r>
            <a:r>
              <a:rPr lang="ru" sz="1450" b="1" dirty="0">
                <a:solidFill>
                  <a:srgbClr val="7030A0"/>
                </a:solidFill>
                <a:latin typeface="Arial Unicode MS"/>
              </a:rPr>
              <a:t>Спорт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5143512"/>
            <a:ext cx="4714875" cy="4873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630"/>
              </a:spcAft>
              <a:defRPr/>
            </a:pPr>
            <a:r>
              <a:rPr lang="ru" sz="3150" b="1" dirty="0">
                <a:latin typeface="Calibri"/>
              </a:rPr>
              <a:t>     Бюджет        </a:t>
            </a:r>
            <a:r>
              <a:rPr lang="ru" sz="17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Unicode MS"/>
              </a:rPr>
              <a:t>Администрация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5715016"/>
            <a:ext cx="4902200" cy="2730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r" fontAlgn="auto">
              <a:spcBef>
                <a:spcPts val="0"/>
              </a:spcBef>
              <a:spcAft>
                <a:spcPts val="630"/>
              </a:spcAft>
              <a:defRPr/>
            </a:pPr>
            <a:r>
              <a:rPr lang="ru" sz="1600" b="1" dirty="0">
                <a:solidFill>
                  <a:srgbClr val="FFFF00"/>
                </a:solidFill>
                <a:latin typeface="Arial Unicode MS"/>
              </a:rPr>
              <a:t>Финансы   </a:t>
            </a:r>
            <a:r>
              <a:rPr lang="ru" sz="1450" dirty="0">
                <a:solidFill>
                  <a:srgbClr val="A6A6A6"/>
                </a:solidFill>
                <a:latin typeface="Arial Unicode MS"/>
              </a:rPr>
              <a:t>Национальная оборона </a:t>
            </a:r>
            <a:r>
              <a:rPr lang="ru" sz="1700" dirty="0">
                <a:solidFill>
                  <a:schemeClr val="accent2"/>
                </a:solidFill>
                <a:latin typeface="Arial Unicode MS"/>
              </a:rPr>
              <a:t>Экономика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6143644"/>
            <a:ext cx="3813175" cy="3905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" sz="1700" dirty="0">
                <a:solidFill>
                  <a:schemeClr val="bg2">
                    <a:lumMod val="50000"/>
                  </a:schemeClr>
                </a:solidFill>
                <a:latin typeface="Arial Unicode MS"/>
              </a:rPr>
              <a:t>Предприятия</a:t>
            </a:r>
            <a:r>
              <a:rPr lang="ru" sz="1700" dirty="0">
                <a:solidFill>
                  <a:srgbClr val="A6A6A6"/>
                </a:solidFill>
                <a:latin typeface="Arial Unicode MS"/>
              </a:rPr>
              <a:t> </a:t>
            </a:r>
            <a:r>
              <a:rPr lang="ru" sz="1450" dirty="0">
                <a:solidFill>
                  <a:schemeClr val="accent4">
                    <a:lumMod val="75000"/>
                  </a:schemeClr>
                </a:solidFill>
                <a:latin typeface="Arial Unicode MS"/>
              </a:rPr>
              <a:t>Социальная политика</a:t>
            </a:r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572008"/>
            <a:ext cx="3525837" cy="175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2"/>
            <a:ext cx="534829" cy="63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1143000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11. Муниципальная программа «Обеспечение доступным и комфортным жильем и коммунальными услугами населения»</a:t>
            </a: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532331"/>
              </p:ext>
            </p:extLst>
          </p:nvPr>
        </p:nvGraphicFramePr>
        <p:xfrm>
          <a:off x="785788" y="1345867"/>
          <a:ext cx="7929616" cy="4486737"/>
        </p:xfrm>
        <a:graphic>
          <a:graphicData uri="http://schemas.openxmlformats.org/drawingml/2006/table">
            <a:tbl>
              <a:tblPr/>
              <a:tblGrid>
                <a:gridCol w="9776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188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76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7769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769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4193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16879" marR="16879" marT="16879" marB="1687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16879" marR="16879" marT="16879" marB="1687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9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900" kern="50">
                        <a:latin typeface="Times New Roman"/>
                        <a:ea typeface="Arial Unicode MS"/>
                      </a:endParaRPr>
                    </a:p>
                  </a:txBody>
                  <a:tcPr marL="16879" marR="16879" marT="16879" marB="1687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63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5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"Комплекс работ по озеленению и содержанию газонно-цветниковых зон на территории  городского поселения-город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17 025,3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16 410,5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15 622,2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69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11.3.1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"Реализация муниципального задания бюджетному учреждению городского поселения-город Лиски "Благоустройство города"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17 025,3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16 410,5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15 622,2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5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"Реконструкция и строительство сетей объектов водоснабжения и водоотведения в  городе  Лиски"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1 045,0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1 045,0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5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11.4.1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"Реконструкция, строительство, капитальный и текущий ремонт изношенных водопроводных и канализационных сетей"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5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"Санитарная очистка и благоустройство мест захоронения на территории городского поселения-город Лиски"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6 500,0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869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11.5.1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"Благоустройство мест захоронения на территории городского поселении- 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5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11.5.2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"Реализация муниципального задания бюджетному учреждению городского поселения-город Лиски "Ритуал"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3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"Реконструкция, строительство, текущий ремонт сетей и объектов теплоснабжения  в 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264 192,4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57 056,0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32 751,1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3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11.7.1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"Ремонт сетей объектов теплоснабжения  в  городе 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221 168,3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3 898,0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3 898,0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600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1143000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11. Муниципальная программа «Обеспечение доступным и комфортным жильем и коммунальными услугами населения»</a:t>
            </a: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685234"/>
              </p:ext>
            </p:extLst>
          </p:nvPr>
        </p:nvGraphicFramePr>
        <p:xfrm>
          <a:off x="767472" y="1844824"/>
          <a:ext cx="7929616" cy="1970932"/>
        </p:xfrm>
        <a:graphic>
          <a:graphicData uri="http://schemas.openxmlformats.org/drawingml/2006/table">
            <a:tbl>
              <a:tblPr/>
              <a:tblGrid>
                <a:gridCol w="9776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188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76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7769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769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4193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9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16879" marR="16879" marT="16879" marB="1687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16879" marR="16879" marT="16879" marB="1687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9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900" kern="50">
                        <a:latin typeface="Times New Roman"/>
                        <a:ea typeface="Arial Unicode MS"/>
                      </a:endParaRPr>
                    </a:p>
                  </a:txBody>
                  <a:tcPr marL="16879" marR="16879" marT="16879" marB="1687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63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2027год </a:t>
                      </a:r>
                      <a:r>
                        <a:rPr lang="ru-RU" sz="900" b="1" kern="50" dirty="0" smtClean="0">
                          <a:latin typeface="Times New Roman"/>
                          <a:ea typeface="Arial Unicode MS"/>
                        </a:rPr>
                        <a:t>(второй год планового периода)</a:t>
                      </a:r>
                      <a:endParaRPr lang="ru-RU" sz="9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5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11.7.2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"Содержание сетей объектов теплоснабжения в городе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43 024,1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53 158,0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28 853,1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69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"Создание условий для обеспечения качественными услугами ЖКХ в  городском поселении-город Лиски"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5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11.8.1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"Содержание муниципального жилого фонда"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945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43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12. Муниципальная программа 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«Развитие территории поселения»</a:t>
            </a:r>
            <a:endParaRPr lang="ru-RU" sz="28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643050"/>
            <a:ext cx="6643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99384"/>
              </p:ext>
            </p:extLst>
          </p:nvPr>
        </p:nvGraphicFramePr>
        <p:xfrm>
          <a:off x="1524000" y="1844824"/>
          <a:ext cx="6095999" cy="3869047"/>
        </p:xfrm>
        <a:graphic>
          <a:graphicData uri="http://schemas.openxmlformats.org/drawingml/2006/table">
            <a:tbl>
              <a:tblPr/>
              <a:tblGrid>
                <a:gridCol w="7516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895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4059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10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1200" kern="5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67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"Благоустройство  и озеленение парков и скверов городского поселения-город Лиски"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3 426,8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12.1.1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"Благоустройство  и озеленение парков, скверов, тротуаров и квартальных проездов городского поселения-город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3 426,8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 процессных мероприятий "Обеспечение исполнения полномочий органов местного самоуправления, осуществляющих работу по увековечению памяти погибших при защите Отечества"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02463776"/>
                  </a:ext>
                </a:extLst>
              </a:tr>
              <a:tr h="6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12.1.1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"Мероприятия по обустройство и восстановление воинских захоронений на территории городского поселения-город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31 000,0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46359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149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13. Муниципальная программа 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«Обеспечение общественного порядка и противодействие преступности»</a:t>
            </a:r>
            <a:endParaRPr lang="ru-RU" sz="28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643050"/>
            <a:ext cx="6643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34829" cy="631767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96354"/>
              </p:ext>
            </p:extLst>
          </p:nvPr>
        </p:nvGraphicFramePr>
        <p:xfrm>
          <a:off x="1524000" y="1844824"/>
          <a:ext cx="6095999" cy="3733800"/>
        </p:xfrm>
        <a:graphic>
          <a:graphicData uri="http://schemas.openxmlformats.org/drawingml/2006/table">
            <a:tbl>
              <a:tblPr/>
              <a:tblGrid>
                <a:gridCol w="7516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895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5161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4059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№ 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/</a:t>
                      </a:r>
                      <a:r>
                        <a:rPr lang="ru-RU" sz="1000" b="1" kern="100" dirty="0" err="1">
                          <a:latin typeface="Times New Roman"/>
                          <a:ea typeface="Arial Unicode MS"/>
                        </a:rPr>
                        <a:t>п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00" dirty="0">
                          <a:latin typeface="Times New Roman"/>
                          <a:ea typeface="Arial Unicode MS"/>
                        </a:rPr>
                        <a:t>Наименование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8645" algn="l"/>
                        </a:tabLst>
                      </a:pPr>
                      <a:r>
                        <a:rPr lang="ru-RU" sz="1000" b="1" kern="50">
                          <a:latin typeface="Times New Roman"/>
                          <a:ea typeface="Arial Unicode MS"/>
                        </a:rPr>
                        <a:t>	Сумма, тыс.руб. </a:t>
                      </a:r>
                      <a:endParaRPr lang="ru-RU" sz="1200" kern="5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67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2025 год (очередной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2026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(первый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2027 </a:t>
                      </a:r>
                      <a:r>
                        <a:rPr lang="ru-RU" sz="1000" b="1" kern="50" dirty="0" smtClean="0">
                          <a:latin typeface="Times New Roman"/>
                          <a:ea typeface="Arial Unicode MS"/>
                        </a:rPr>
                        <a:t>год (второй год планового периода)</a:t>
                      </a:r>
                      <a:endParaRPr lang="ru-RU" sz="1200" kern="50" dirty="0">
                        <a:latin typeface="Times New Roman"/>
                        <a:ea typeface="Arial Unicode MS"/>
                      </a:endParaRPr>
                    </a:p>
                  </a:txBody>
                  <a:tcPr marL="34282" marR="34282" marT="34282" marB="3428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"Профилактика терроризма и экстремизма, а также минимизация и (или) ликвидация последствий его проявления на территории городского поселения-город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13.1.1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"Распространение информационно-пропагандистского материала"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Подпрограмма "Создание сегментов системы круглосуточного видеонаблюдения на территории городского поселения г. Лиски"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592,0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592,0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592,0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02463776"/>
                  </a:ext>
                </a:extLst>
              </a:tr>
              <a:tr h="6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13.2.1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"Оборудование мест массового пребывания граждан, а также объектов муниципальной инфраструктуры средствами видеонаблюдения"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592,0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592,0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592,0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46359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75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руглая лента лицом вверх 3"/>
          <p:cNvSpPr/>
          <p:nvPr/>
        </p:nvSpPr>
        <p:spPr>
          <a:xfrm>
            <a:off x="500002" y="2071678"/>
            <a:ext cx="8429716" cy="3000396"/>
          </a:xfrm>
          <a:prstGeom prst="ellipseRibbon2">
            <a:avLst/>
          </a:prstGeom>
          <a:solidFill>
            <a:schemeClr val="accent1">
              <a:lumMod val="20000"/>
              <a:lumOff val="80000"/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500" algn="ctr" fontAlgn="auto">
              <a:lnSpc>
                <a:spcPct val="150000"/>
              </a:lnSpc>
              <a:defRPr/>
            </a:pPr>
            <a:r>
              <a:rPr lang="ru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г.Лиски, пр.Ленина, д.32.</a:t>
            </a:r>
          </a:p>
          <a:p>
            <a:pPr marL="63500" algn="ctr" fontAlgn="auto">
              <a:lnSpc>
                <a:spcPct val="150000"/>
              </a:lnSpc>
              <a:defRPr/>
            </a:pPr>
            <a:r>
              <a:rPr lang="ru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 Контактные телефоны: (47391) 4-62-46;</a:t>
            </a:r>
          </a:p>
          <a:p>
            <a:pPr marL="63500" algn="ctr" fontAlgn="auto">
              <a:lnSpc>
                <a:spcPct val="150000"/>
              </a:lnSpc>
              <a:defRPr/>
            </a:pPr>
            <a:r>
              <a:rPr lang="ru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Факс (47391) 4-56-18;</a:t>
            </a:r>
          </a:p>
          <a:p>
            <a:pPr marL="63500" algn="ctr">
              <a:lnSpc>
                <a:spcPct val="150000"/>
              </a:lnSpc>
              <a:defRPr/>
            </a:pPr>
            <a:r>
              <a:rPr lang="ru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Адрес электронной почты: 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E-mail: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liskig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liski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@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govvrn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.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ru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;               </a:t>
            </a:r>
            <a:r>
              <a:rPr lang="ru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График работы: понедельник-пятница с 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8</a:t>
            </a:r>
            <a:r>
              <a:rPr lang="ru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-00 до 1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7</a:t>
            </a:r>
            <a:r>
              <a:rPr lang="ru" sz="1200" b="1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-00</a:t>
            </a:r>
          </a:p>
          <a:p>
            <a:pPr marL="63500" algn="ctr">
              <a:lnSpc>
                <a:spcPct val="150000"/>
              </a:lnSpc>
              <a:defRPr/>
            </a:pPr>
            <a:endParaRPr lang="ru" sz="1200" i="1" u="sng" dirty="0" smtClean="0">
              <a:solidFill>
                <a:schemeClr val="tx2">
                  <a:lumMod val="75000"/>
                </a:schemeClr>
              </a:solidFill>
              <a:latin typeface="Arial Unicode MS"/>
              <a:cs typeface="Times New Roman" pitchFamily="18" charset="0"/>
            </a:endParaRPr>
          </a:p>
          <a:p>
            <a:pPr marL="63500" algn="ctr">
              <a:lnSpc>
                <a:spcPct val="150000"/>
              </a:lnSpc>
              <a:defRPr/>
            </a:pPr>
            <a:endParaRPr lang="ru-RU" sz="1600" i="1" u="sng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Герб Лис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85729"/>
            <a:ext cx="1088579" cy="1285884"/>
          </a:xfrm>
          <a:prstGeom prst="rect">
            <a:avLst/>
          </a:prstGeom>
          <a:noFill/>
        </p:spPr>
      </p:pic>
      <p:sp>
        <p:nvSpPr>
          <p:cNvPr id="5" name="WordArt 1"/>
          <p:cNvSpPr>
            <a:spLocks noChangeArrowheads="1" noChangeShapeType="1" noTextEdit="1"/>
          </p:cNvSpPr>
          <p:nvPr/>
        </p:nvSpPr>
        <p:spPr bwMode="auto">
          <a:xfrm>
            <a:off x="2643174" y="5429264"/>
            <a:ext cx="4294188" cy="56515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b="1" i="1" kern="10" spc="0" dirty="0" smtClean="0">
                <a:ln w="9525">
                  <a:solidFill>
                    <a:srgbClr val="DBE5F1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Candara"/>
              </a:rPr>
              <a:t>Спасибо</a:t>
            </a:r>
            <a:r>
              <a:rPr lang="ru-RU" sz="3600" b="1" i="1" kern="10" spc="0" dirty="0" smtClean="0">
                <a:ln w="9525">
                  <a:solidFill>
                    <a:srgbClr val="DBE5F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ndara"/>
              </a:rPr>
              <a:t> </a:t>
            </a:r>
            <a:r>
              <a:rPr lang="ru-RU" sz="3600" b="1" i="1" kern="10" spc="0" dirty="0" smtClean="0">
                <a:ln w="9525">
                  <a:solidFill>
                    <a:srgbClr val="DBE5F1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Candara"/>
              </a:rPr>
              <a:t>за внимание!</a:t>
            </a:r>
            <a:endParaRPr lang="ru-RU" sz="3600" b="1" i="1" kern="10" spc="0" dirty="0">
              <a:ln w="9525">
                <a:solidFill>
                  <a:srgbClr val="DBE5F1"/>
                </a:solidFill>
                <a:round/>
                <a:headEnd/>
                <a:tailEnd/>
              </a:ln>
              <a:solidFill>
                <a:schemeClr val="tx2">
                  <a:lumMod val="75000"/>
                </a:schemeClr>
              </a:solidFill>
              <a:effectLst/>
              <a:latin typeface="Candara"/>
            </a:endParaRPr>
          </a:p>
        </p:txBody>
      </p:sp>
      <p:pic>
        <p:nvPicPr>
          <p:cNvPr id="6" name="Рисунок 5" descr="C:\Users\Liski-322-2\Desktop\Эк об\45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42852"/>
            <a:ext cx="236315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Принцип прозрачности (открытости) бюджетной системы Российской Федерации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означает: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lnSpc>
                <a:spcPts val="2400"/>
              </a:lnSpc>
              <a:spcAft>
                <a:spcPts val="1475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Обязательное опубликование в средствах массовой информации утвержденных бюджетов и отчетов об их исполнении;</a:t>
            </a:r>
          </a:p>
          <a:p>
            <a:pPr algn="just">
              <a:spcAft>
                <a:spcPts val="210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Доступность иных сведений о бюджетах;</a:t>
            </a:r>
          </a:p>
          <a:p>
            <a:pPr algn="just">
              <a:lnSpc>
                <a:spcPts val="2400"/>
              </a:lnSpc>
              <a:spcAft>
                <a:spcPts val="1475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Обязательная открытость для общества и средств массовой информации проектов бюджетов, обеспечение доступа к информации на едином портале бюджетной системы Российской Федерации в сети «Интернет»;</a:t>
            </a:r>
          </a:p>
          <a:p>
            <a:pPr algn="just">
              <a:lnSpc>
                <a:spcPts val="2425"/>
              </a:lnSpc>
              <a:spcAft>
                <a:spcPts val="425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Преемственность бюджетной классификации Российской Федерации, а также обеспечение сопоставимости показателей бюджета отчетного, текущего и очередного финансового года.</a:t>
            </a:r>
          </a:p>
          <a:p>
            <a:pPr>
              <a:lnSpc>
                <a:spcPts val="1925"/>
              </a:lnSpc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Бюджетный кодекс Российской Федерации, статья 36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Лис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534829" cy="63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Основные параметры бюджета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</a:rPr>
              <a:t>ДОХОДЫ</a:t>
            </a:r>
            <a:r>
              <a:rPr lang="ru-RU" u="sng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</a:rPr>
              <a:t>БЮДЖЕТА</a:t>
            </a:r>
            <a:r>
              <a:rPr lang="ru-RU" u="sng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endParaRPr lang="ru-RU" sz="1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НАЛОГОВЫЕ и НЕНАЛОГОВЫЕ ДОХОДЫ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 БЕЗВОЗМЕЗДНЫЕ ПОСТУПЛЕНИЯ 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	(в виде ДОТАЦИЙ, СУБСИДИЙ, СУБВЕНЦИЙ и ИНЫХ МЕЖБЮДЖТНЫХ ТРАНСФЕРТОВ)</a:t>
            </a: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</a:rPr>
              <a:t>РАСХОДЫ БЮДЖЕТА</a:t>
            </a:r>
            <a:r>
              <a:rPr lang="ru-RU" u="sng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algn="ctr"/>
            <a:endParaRPr lang="ru-RU" sz="1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СОЦИАЛЬНО ЗНАЧИМЫЕ РАСХОДЫ  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РАСХОДЫ НА ОКАЗАНИЕ ГОСУДАРСТВЕННЫХ (МУНИЦИПАЛЬНЫХ) УСЛУГ 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СОЦИАЛЬНОЕ ОБЕСПЕЧЕНИЕ НАСЕЛЕНИЯ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БЮДЖЕТНЫЕ ИНВЕСТИЦИИ</a:t>
            </a:r>
          </a:p>
          <a:p>
            <a:endParaRPr lang="ru-RU" dirty="0"/>
          </a:p>
        </p:txBody>
      </p:sp>
      <p:pic>
        <p:nvPicPr>
          <p:cNvPr id="7" name="Picture 1" descr="https://sun9-51.userapi.com/c855616/v855616934/220693/NzpnBHE3tP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671416"/>
            <a:ext cx="1785950" cy="1191229"/>
          </a:xfrm>
          <a:prstGeom prst="rect">
            <a:avLst/>
          </a:prstGeom>
          <a:noFill/>
        </p:spPr>
      </p:pic>
      <p:sp>
        <p:nvSpPr>
          <p:cNvPr id="24578" name="AutoShape 2" descr="https://s1.slide-share.ru/s_slide/94a55dd695c623a8c5c822168a5f43ec/7071a2f1-d911-4899-86b8-11a8a282e58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3" descr="https://bessonovka.pnzreg.ru/upload/iblock/854/854690affa4424935edd75a413d2a2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4714884"/>
            <a:ext cx="1714512" cy="1143008"/>
          </a:xfrm>
          <a:prstGeom prst="rect">
            <a:avLst/>
          </a:prstGeom>
          <a:noFill/>
        </p:spPr>
      </p:pic>
      <p:pic>
        <p:nvPicPr>
          <p:cNvPr id="10" name="Picture 2" descr="Герб Лис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571480"/>
            <a:ext cx="534829" cy="63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</a:t>
            </a:r>
            <a:b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endParaRPr lang="ru-RU" sz="1400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286124"/>
            <a:ext cx="2928957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500438"/>
            <a:ext cx="2857520" cy="321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 descr="https://myslide.ru/documents_7/af6724a3e84a73924b844cf2df0caa2e/img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285860"/>
            <a:ext cx="3000396" cy="3495674"/>
          </a:xfrm>
          <a:prstGeom prst="rect">
            <a:avLst/>
          </a:prstGeom>
          <a:noFill/>
        </p:spPr>
      </p:pic>
      <p:pic>
        <p:nvPicPr>
          <p:cNvPr id="11" name="Picture 2" descr="Герб Лиск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57166"/>
            <a:ext cx="534829" cy="63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Герб Лис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534829" cy="631767"/>
          </a:xfrm>
          <a:prstGeom prst="rect">
            <a:avLst/>
          </a:prstGeom>
          <a:noFill/>
        </p:spPr>
      </p:pic>
      <p:sp>
        <p:nvSpPr>
          <p:cNvPr id="8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1214414" y="142852"/>
            <a:ext cx="7000924" cy="12858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noFill/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RelaxedModerately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anchor="ctr">
            <a:normAutofit/>
          </a:bodyPr>
          <a:lstStyle/>
          <a:p>
            <a:pPr marL="0" algn="ctr">
              <a:buNone/>
            </a:pPr>
            <a:r>
              <a:rPr lang="ru-RU" sz="1400" b="1" u="sng" dirty="0" smtClean="0">
                <a:solidFill>
                  <a:srgbClr val="660033"/>
                </a:solidFill>
                <a:latin typeface="Bookman Old Style" pitchFamily="18" charset="0"/>
              </a:rPr>
              <a:t>Источники  финансирования </a:t>
            </a:r>
            <a:r>
              <a:rPr lang="ru-RU" sz="1400" b="1" u="sng" dirty="0">
                <a:solidFill>
                  <a:srgbClr val="660033"/>
                </a:solidFill>
                <a:latin typeface="Bookman Old Style" pitchFamily="18" charset="0"/>
              </a:rPr>
              <a:t>дефицита </a:t>
            </a:r>
            <a:r>
              <a:rPr lang="ru-RU" sz="1400" b="1" u="sng" dirty="0" smtClean="0">
                <a:solidFill>
                  <a:srgbClr val="660033"/>
                </a:solidFill>
                <a:latin typeface="Bookman Old Style" pitchFamily="18" charset="0"/>
              </a:rPr>
              <a:t>бюджета</a:t>
            </a:r>
            <a:endParaRPr lang="ru-RU" sz="1400" b="1" u="sng" dirty="0">
              <a:solidFill>
                <a:srgbClr val="660033"/>
              </a:solidFill>
              <a:latin typeface="Bookman Old Style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rot="2114759">
            <a:off x="1988407" y="1549743"/>
            <a:ext cx="714380" cy="928694"/>
          </a:xfrm>
          <a:prstGeom prst="downArrow">
            <a:avLst/>
          </a:prstGeom>
          <a:solidFill>
            <a:schemeClr val="accent2">
              <a:lumMod val="75000"/>
              <a:alpha val="17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 rot="1915013">
            <a:off x="4406304" y="1547377"/>
            <a:ext cx="714380" cy="928694"/>
          </a:xfrm>
          <a:prstGeom prst="downArrow">
            <a:avLst/>
          </a:prstGeom>
          <a:solidFill>
            <a:schemeClr val="accent2">
              <a:lumMod val="75000"/>
              <a:alpha val="17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928662" y="2714620"/>
            <a:ext cx="1954212" cy="16954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noFill/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anchor="ctr"/>
          <a:lstStyle/>
          <a:p>
            <a:pPr algn="ctr"/>
            <a:r>
              <a:rPr lang="ru-RU" sz="1400" b="1" u="sng" dirty="0">
                <a:solidFill>
                  <a:srgbClr val="660033"/>
                </a:solidFill>
                <a:latin typeface="Bookman Old Style" pitchFamily="18" charset="0"/>
              </a:rPr>
              <a:t>бюджетные кредиты,</a:t>
            </a:r>
            <a:r>
              <a:rPr lang="ru-RU" sz="1400" dirty="0">
                <a:solidFill>
                  <a:srgbClr val="660033"/>
                </a:solidFill>
                <a:latin typeface="Bookman Old Style" pitchFamily="18" charset="0"/>
              </a:rPr>
              <a:t> полученные от бюджетов других уровней бюджетной системы РФ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143240" y="2714620"/>
            <a:ext cx="2000264" cy="1614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noFill/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anchor="ctr"/>
          <a:lstStyle/>
          <a:p>
            <a:pPr algn="ctr"/>
            <a:r>
              <a:rPr lang="ru-RU" sz="1400" b="1" u="sng" dirty="0">
                <a:solidFill>
                  <a:srgbClr val="660033"/>
                </a:solidFill>
                <a:latin typeface="Bookman Old Style" pitchFamily="18" charset="0"/>
              </a:rPr>
              <a:t>кредиты,</a:t>
            </a:r>
          </a:p>
          <a:p>
            <a:pPr algn="ctr"/>
            <a:r>
              <a:rPr lang="ru-RU" sz="1400" b="1" u="sng" dirty="0">
                <a:solidFill>
                  <a:srgbClr val="660033"/>
                </a:solidFill>
                <a:latin typeface="Bookman Old Style" pitchFamily="18" charset="0"/>
              </a:rPr>
              <a:t> полученные от кредитных организаций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 rot="164526">
            <a:off x="5824562" y="2548921"/>
            <a:ext cx="2071702" cy="16430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noFill/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anchor="ctr"/>
          <a:lstStyle/>
          <a:p>
            <a:pPr algn="ctr"/>
            <a:r>
              <a:rPr lang="ru-RU" sz="1400" b="1" u="sng" dirty="0">
                <a:solidFill>
                  <a:srgbClr val="660033"/>
                </a:solidFill>
                <a:latin typeface="Bookman Old Style" pitchFamily="18" charset="0"/>
              </a:rPr>
              <a:t>изменение остатков средств на счетах по учету средств местного бюджета</a:t>
            </a: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 rot="20837902">
            <a:off x="928662" y="5286388"/>
            <a:ext cx="3044825" cy="12731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noFill/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anchor="ctr"/>
          <a:lstStyle/>
          <a:p>
            <a:pPr indent="-342900" algn="ctr">
              <a:spcBef>
                <a:spcPct val="20000"/>
              </a:spcBef>
            </a:pPr>
            <a:r>
              <a:rPr lang="ru-RU" sz="1200" b="1" u="sng" dirty="0" smtClean="0">
                <a:solidFill>
                  <a:srgbClr val="660033"/>
                </a:solidFill>
                <a:latin typeface="Bookman Old Style" pitchFamily="18" charset="0"/>
              </a:rPr>
              <a:t>муниципальный долг,</a:t>
            </a:r>
          </a:p>
          <a:p>
            <a:pPr indent="-342900" algn="ctr">
              <a:spcBef>
                <a:spcPct val="20000"/>
              </a:spcBef>
            </a:pPr>
            <a:r>
              <a:rPr lang="ru-RU" sz="1200" b="1" u="sng" dirty="0" smtClean="0">
                <a:solidFill>
                  <a:srgbClr val="660033"/>
                </a:solidFill>
                <a:latin typeface="Bookman Old Style" pitchFamily="18" charset="0"/>
              </a:rPr>
              <a:t>то есть совокупность долговых обязательств муниципального образования</a:t>
            </a:r>
          </a:p>
        </p:txBody>
      </p:sp>
      <p:sp>
        <p:nvSpPr>
          <p:cNvPr id="19" name="Стрелка вниз 18"/>
          <p:cNvSpPr/>
          <p:nvPr/>
        </p:nvSpPr>
        <p:spPr>
          <a:xfrm rot="1915013">
            <a:off x="6835195" y="1475939"/>
            <a:ext cx="714380" cy="928694"/>
          </a:xfrm>
          <a:prstGeom prst="downArrow">
            <a:avLst/>
          </a:prstGeom>
          <a:solidFill>
            <a:schemeClr val="accent2">
              <a:lumMod val="75000"/>
              <a:alpha val="17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0" name="Правая фигурная скобка 19"/>
          <p:cNvSpPr/>
          <p:nvPr/>
        </p:nvSpPr>
        <p:spPr>
          <a:xfrm rot="5400000">
            <a:off x="2464579" y="3607595"/>
            <a:ext cx="357190" cy="2714644"/>
          </a:xfrm>
          <a:prstGeom prst="righ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показатели бюджета на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(очередной год)</a:t>
            </a:r>
            <a:endParaRPr lang="ru-RU" sz="27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</a:p>
          <a:p>
            <a:pPr>
              <a:buNone/>
            </a:pPr>
            <a:endParaRPr lang="ru-RU" sz="1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>
              <a:buNone/>
            </a:pP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292 533,1 </a:t>
            </a:r>
            <a:r>
              <a:rPr lang="ru-RU" sz="2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Неналоговые доходы</a:t>
            </a:r>
          </a:p>
          <a:p>
            <a:pPr>
              <a:buNone/>
            </a:pP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28 458,0 </a:t>
            </a:r>
            <a:r>
              <a:rPr lang="ru-RU" sz="2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Безвозмездные поступления</a:t>
            </a:r>
          </a:p>
          <a:p>
            <a:pPr>
              <a:buNone/>
            </a:pP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385 154,0 </a:t>
            </a:r>
            <a:r>
              <a:rPr lang="ru-RU" sz="2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Общегосударственные вопросы – </a:t>
            </a:r>
          </a:p>
          <a:p>
            <a:pPr>
              <a:buNone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72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833,2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Национальная безопасность и правоохранительная деятельность – 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27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895,1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Национальная экономика – </a:t>
            </a:r>
          </a:p>
          <a:p>
            <a:pPr>
              <a:buNone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123 269,3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Жилищно-коммунальное хозяйство –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419 323,7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Культура, кинематография – </a:t>
            </a:r>
          </a:p>
          <a:p>
            <a:pPr>
              <a:buNone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52 745,4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Социальная политика –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1 793,4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Физическая культура и спорт – </a:t>
            </a:r>
          </a:p>
          <a:p>
            <a:pPr>
              <a:buNone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39 884,0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О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бслуживание государственного и муниципального долга– 1,0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7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Liski-322-3\Desktop\Бюджет для граждан\depositphotos_3430868-stock-photo-3d-glossy-red-arrow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000496" y="1571612"/>
            <a:ext cx="42545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Герб Лис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85728"/>
            <a:ext cx="534829" cy="631767"/>
          </a:xfrm>
          <a:prstGeom prst="rect">
            <a:avLst/>
          </a:prstGeom>
          <a:noFill/>
        </p:spPr>
      </p:pic>
      <p:pic>
        <p:nvPicPr>
          <p:cNvPr id="1028" name="Picture 4" descr="C:\Users\Liski-322-3\Desktop\Бюджет для граждан\Галерея\Дефицит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3688" y="5013176"/>
            <a:ext cx="1461227" cy="12951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429132"/>
            <a:ext cx="2714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показатели бюджета на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(первый год планового периода)</a:t>
            </a:r>
            <a:endParaRPr lang="ru-RU" sz="27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b="1" dirty="0" smtClean="0"/>
              <a:t> </a:t>
            </a: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</a:p>
          <a:p>
            <a:pPr>
              <a:lnSpc>
                <a:spcPct val="90000"/>
              </a:lnSpc>
              <a:buNone/>
            </a:pPr>
            <a:endParaRPr lang="ru-RU" sz="9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Налоговые доходы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303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876,0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Неналоговые доходы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28 458,0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Безвозмездные поступления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232 686,1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600" dirty="0" smtClean="0"/>
              <a:t> </a:t>
            </a: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Общегосударственные вопросы – 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72 333,20 </a:t>
            </a:r>
            <a:r>
              <a:rPr lang="ru-RU" sz="17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Национальная безопасность и правоохранительная деятельность – </a:t>
            </a:r>
            <a:endParaRPr lang="ru-RU" sz="17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sz="1800" b="1" dirty="0" smtClean="0"/>
              <a:t>       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395,10 </a:t>
            </a:r>
            <a:r>
              <a:rPr lang="ru-RU" sz="17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Национальная экономика – 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143 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745,70 </a:t>
            </a:r>
            <a:r>
              <a:rPr lang="ru-RU" sz="17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Жилищно-коммунальное хозяйство – 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215 204,00 </a:t>
            </a:r>
            <a:r>
              <a:rPr lang="ru-RU" sz="17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Культура, кинематография – 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54 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768,70 </a:t>
            </a:r>
            <a:r>
              <a:rPr lang="ru-RU" sz="17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Социальная политика – 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1 380,00 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Физическая культура и спорт – 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/>
              <a:t> </a:t>
            </a:r>
            <a:r>
              <a:rPr lang="ru-RU" sz="1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40 884,00 </a:t>
            </a:r>
            <a:r>
              <a:rPr lang="ru-RU" sz="17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Обслуживание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государственного и муниципального долга– 1,0 </a:t>
            </a:r>
            <a:r>
              <a:rPr lang="ru-RU" sz="18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  <a:buNone/>
            </a:pPr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7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Liski-322-3\Desktop\Бюджет для граждан\depositphotos_3430868-stock-photo-3d-glossy-red-arrow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1571612"/>
            <a:ext cx="42545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Герб Лиск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85728"/>
            <a:ext cx="534829" cy="63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</TotalTime>
  <Words>2704</Words>
  <Application>Microsoft Office PowerPoint</Application>
  <PresentationFormat>Экран (4:3)</PresentationFormat>
  <Paragraphs>647</Paragraphs>
  <Slides>34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Бюджет для граждан</vt:lpstr>
      <vt:lpstr>Общая характеристика  городского поселения-город Лиски</vt:lpstr>
      <vt:lpstr> Что такое «Бюджет для граждан»?</vt:lpstr>
      <vt:lpstr>  Принцип прозрачности (открытости) бюджетной системы Российской Федерации означает: </vt:lpstr>
      <vt:lpstr> Основные параметры бюджета</vt:lpstr>
      <vt:lpstr>Сбалансированность бюджета по доходам и расходам – основополагающее требование, предъявляемое к органам, составляющим и утверждающим бюджет </vt:lpstr>
      <vt:lpstr>Презентация PowerPoint</vt:lpstr>
      <vt:lpstr>Основные показатели бюджета на 2025 год (очередной год)</vt:lpstr>
      <vt:lpstr>Основные показатели бюджета на 2026 год (первый год планового периода)</vt:lpstr>
      <vt:lpstr>Основные показатели бюджета на 2027 год (второй год планового периода)</vt:lpstr>
      <vt:lpstr> ДОХОДЫ БЮДЖЕТА ГОРОДСКОГО ПОСЕЛЕНИЯ- ГОРОД ЛИСКИ НА 2025 ГОД И ПЛАНОВЫЙ ПЕРИОД 2026-2027 ГОДОВ.  </vt:lpstr>
      <vt:lpstr>Структура налоговых доходов бюджета в 2025 году</vt:lpstr>
      <vt:lpstr>Структура неналоговых доходов бюджета в 2025 году</vt:lpstr>
      <vt:lpstr>Безвозмездные поступления в бюджет 2025 году</vt:lpstr>
      <vt:lpstr>Структура расходов на 2025 год и  плановый период 2026-2027 годов</vt:lpstr>
      <vt:lpstr>В городском поселении-город Лиски в 2024 году планируется к реализации тринадцать муниципальных программ</vt:lpstr>
      <vt:lpstr>Муниципальная программа – документ, увязывающий соответствующие цели и задачи социально-экономического развития города с заданными результатами и имеющимися ресурсами посредством тщательно разработанного комплекса мероприятий.</vt:lpstr>
      <vt:lpstr>1.Муниципальная программа  «Социальная поддержка граждан»</vt:lpstr>
      <vt:lpstr>2. Муниципальная программа  «Доступная среда»</vt:lpstr>
      <vt:lpstr>3.Муниципальная программа «Защита населения и территории Лискинского района от чрезвычайных ситуаций, обеспечение пожарной безопасности и безопасности людей на водных объектах»</vt:lpstr>
      <vt:lpstr>4.Муниципальная программа  «Развитие транспортной системы»</vt:lpstr>
      <vt:lpstr>4.Муниципальная программа  «Развитие транспортной системы»</vt:lpstr>
      <vt:lpstr>5. Муниципальная программа  «Развитие и сохранение культуры на территории городского поселения-город Лиски»</vt:lpstr>
      <vt:lpstr>6. Муниципальная программа «Формирование современной  городской среды городского поселения- город Лиски»</vt:lpstr>
      <vt:lpstr>7. Муниципальная программа  «Энергоэффективность и развитие энергетики»</vt:lpstr>
      <vt:lpstr>8. Муниципальная программа  «Развитие физической культуры и спорта»</vt:lpstr>
      <vt:lpstr>9. Муниципальная программа «Управление муниципальными финансами, создание условий для эффективного и ответственного управления муниципальными финансами, повышение устойчивости бюджета городского поселения-город Лиски»</vt:lpstr>
      <vt:lpstr>10. Муниципальная программа «Муниципальное управление и гражданское общество городского поселения-город Лиски»</vt:lpstr>
      <vt:lpstr>11. Муниципальная программа «Обеспечение доступным и комфортным жильем и коммунальными услугами населения»</vt:lpstr>
      <vt:lpstr>11. Муниципальная программа «Обеспечение доступным и комфортным жильем и коммунальными услугами населения»</vt:lpstr>
      <vt:lpstr>11. Муниципальная программа «Обеспечение доступным и комфортным жильем и коммунальными услугами населения»</vt:lpstr>
      <vt:lpstr>12. Муниципальная программа  «Развитие территории поселения»</vt:lpstr>
      <vt:lpstr>13. Муниципальная программа  «Обеспечение общественного порядка и противодействие преступности»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Стратегический анализ социально-экономического развития городского поселения город Лиски Лискинского муниципального района</dc:title>
  <dc:creator>Liski-322-2</dc:creator>
  <cp:lastModifiedBy>Гуар</cp:lastModifiedBy>
  <cp:revision>310</cp:revision>
  <dcterms:created xsi:type="dcterms:W3CDTF">2020-07-15T06:43:05Z</dcterms:created>
  <dcterms:modified xsi:type="dcterms:W3CDTF">2025-04-28T10:32:28Z</dcterms:modified>
</cp:coreProperties>
</file>